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306998"/>
    <a:srgbClr val="33CCFF"/>
    <a:srgbClr val="DDDDDD"/>
    <a:srgbClr val="33CC33"/>
    <a:srgbClr val="66FF66"/>
    <a:srgbClr val="FF66FF"/>
    <a:srgbClr val="00FF00"/>
    <a:srgbClr val="333333"/>
    <a:srgbClr val="E0F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E82B8-45EC-47D2-B33C-283322395C52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2795D-3B84-454E-B099-B918127027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8827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2117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0451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8182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2099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7968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2795D-3B84-454E-B099-B918127027A3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4534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9A69-E5EB-1833-B4CC-1731F09FA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33333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24B74A-EADA-76E5-64BF-E6EA0B9DF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solidFill>
                  <a:srgbClr val="33333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14FF-50BC-E098-A5B5-6279A0CF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1C7F6-109F-6D26-EFDD-0479F2CE8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55CF4-3D3C-7503-958D-A4DA86E3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1264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95414-9415-EE55-0279-D2C146AC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7F348-F7EB-DE2C-097D-B73B12E52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6FF23-321D-FFB4-14E3-EC3647630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0691E-92BA-D874-9913-C4672747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15C6D-2063-8D4F-9718-96CF3DAE8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6363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2B211B-8097-CE6A-8E1D-481A473939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E08B45-ABEC-9432-8C50-C8495DE1E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C2D97-7B10-B22F-E0CD-30E0A0898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4545F-1231-4404-4A92-D7B13321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6F455-FE87-140D-B786-763B4945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9293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83580-924D-388C-BEC8-455DA1B7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699A-04DF-D3D6-CF4C-4B133B020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5C374-8892-5D3B-F265-048C6716B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31E53-F5CA-9DBA-4373-09F060854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D13D3-6CA9-FAD0-7E60-DA51172EC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252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DE974-7B54-A56E-B51A-7C9815373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AD5C9-1E83-08CD-B1A8-E6B3E01B6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AA99-CF6B-9B7B-D875-7D61B7C82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19435-6426-575A-99AB-3456957E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3302D-A535-9237-DCBF-25883AB0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4689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24F0D-ECF9-8440-5B7D-BB4AC86FF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16064-AAF6-D416-B9FD-994644F32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881DF-AE3B-2808-1C9A-DF11FD31C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F4854-5E91-88EE-3064-9AE075A9D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5D69A-2709-A356-0FED-96272630F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05906-0409-24C0-41B8-02FD07236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3843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8D7CC-5F0D-6D3F-8499-41050FD1E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1E5CB-8F70-DC4B-0202-AC7E44912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68227-EE9A-B3DB-FFAC-C006B2777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1C30C7-E4A6-EB61-A62C-7018436C5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77700-7021-12C3-1F7D-41BA020A84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625644-25EC-D9BE-8EDE-DE89C2FCB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A3FCA7-25D1-339F-CB3A-AB2A9FF14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6D020-1430-4D23-6FA7-1FF500678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479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D083-C52F-2F67-F2AE-62C6DD4A2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649B5A-8F26-1C5A-482A-9D517F10A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781B9A-57C2-A73C-6540-AA88DC03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09224-2057-88FA-0FC3-0DF9D81E2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86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EAE0A-80F0-B0FF-00F1-512D3640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10AEA-9BFE-D2A3-307E-2FC02332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10339-49AD-8CE5-5782-92CA702D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723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E4E7-BA3E-ADB3-1444-8A74D8514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5ECC0-5D30-347F-F2DC-D0EE9C21F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03B3B-8BA5-1603-F404-CD5978F06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12FE6-6D5A-B66B-B3E3-7CD5EAFAD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7C5E6-D1BE-B286-4E56-5C95391B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C4F68-EC8E-5A48-5012-8B1C2985C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7138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4CC3A-BB4E-4AFB-16CB-5426FC6CB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2D05DE-2AAF-014C-88FA-4101407A1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A6EC2-3B39-FC30-45CC-AC6FC0F1C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40D8E-2113-5E11-67E7-48B797A20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A4B28-0876-47C6-477E-9AE3D704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29B92-407F-DB69-5EE1-AB90B1B70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88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E5D0E7-2417-C70F-8690-D4979AF54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B5D6A-BB6F-ADAC-C158-81B4D1421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C493-22BF-945B-1F5D-0FF3E1E57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43B679-46EF-478D-A23C-8A3D284901AF}" type="datetimeFigureOut">
              <a:rPr lang="en-CA" smtClean="0"/>
              <a:t>2024-09-14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D2956-EE9E-778E-FAD9-9F1A5CF16B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9ED3C-BCC5-8D0F-2A98-D4BBEA138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632F5D-C29E-4B7D-97D0-8E3C8967BD1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3852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011B67-BEBF-45C7-86CD-5ADA8C604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728" y="1871729"/>
            <a:ext cx="4986272" cy="49862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AB75C4-185A-5C2C-8A90-EAECF3C43AE5}"/>
              </a:ext>
            </a:extLst>
          </p:cNvPr>
          <p:cNvSpPr txBox="1"/>
          <p:nvPr/>
        </p:nvSpPr>
        <p:spPr>
          <a:xfrm>
            <a:off x="577516" y="393700"/>
            <a:ext cx="116144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+mj-lt"/>
              </a:rPr>
              <a:t>Week 3: Function definition</a:t>
            </a:r>
            <a:r>
              <a:rPr lang="en-US" sz="6000" i="1" dirty="0">
                <a:latin typeface="+mj-lt"/>
              </a:rPr>
              <a:t> </a:t>
            </a:r>
            <a:br>
              <a:rPr lang="en-US" sz="6000" i="1" dirty="0">
                <a:latin typeface="+mj-lt"/>
              </a:rPr>
            </a:br>
            <a:r>
              <a:rPr lang="en-US" sz="6000" i="1" dirty="0">
                <a:latin typeface="+mj-lt"/>
              </a:rPr>
              <a:t>						      Statements</a:t>
            </a:r>
            <a:endParaRPr lang="en-CA" sz="6000" i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18C7CA-A2C6-8FF5-224C-91784543FEFE}"/>
              </a:ext>
            </a:extLst>
          </p:cNvPr>
          <p:cNvSpPr txBox="1"/>
          <p:nvPr/>
        </p:nvSpPr>
        <p:spPr>
          <a:xfrm>
            <a:off x="269781" y="2100055"/>
            <a:ext cx="7902575" cy="4448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Function Basics: </a:t>
            </a:r>
            <a:r>
              <a:rPr lang="en-US" sz="3200" b="1" i="1" dirty="0">
                <a:solidFill>
                  <a:srgbClr val="00FF00"/>
                </a:solidFill>
              </a:rPr>
              <a:t>def</a:t>
            </a:r>
            <a:r>
              <a:rPr lang="en-US" sz="3200" dirty="0"/>
              <a:t> keyword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/>
              <a:t>Parameters and Return Values</a:t>
            </a:r>
            <a:endParaRPr lang="en-US" sz="3200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Function Calling and Execution Flow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/>
              <a:t>Function Scope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/>
              <a:t>Best Practices</a:t>
            </a:r>
            <a:endParaRPr lang="en-US" sz="3200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7142D7-4239-D98D-9298-9C721566E63E}"/>
              </a:ext>
            </a:extLst>
          </p:cNvPr>
          <p:cNvSpPr txBox="1"/>
          <p:nvPr/>
        </p:nvSpPr>
        <p:spPr>
          <a:xfrm>
            <a:off x="615261" y="1317029"/>
            <a:ext cx="114400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i="1" dirty="0">
                <a:latin typeface="+mj-lt"/>
              </a:rPr>
              <a:t> 						      </a:t>
            </a:r>
            <a:r>
              <a:rPr lang="en-US" sz="6000" i="1" dirty="0">
                <a:solidFill>
                  <a:srgbClr val="FF66FF"/>
                </a:solidFill>
                <a:latin typeface="+mj-lt"/>
              </a:rPr>
              <a:t>Statements</a:t>
            </a:r>
            <a:endParaRPr lang="en-CA" sz="6000" i="1" dirty="0">
              <a:solidFill>
                <a:srgbClr val="FF66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12020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375A9F-E5EA-8824-AFAC-884E293D00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969" y="772982"/>
            <a:ext cx="9296062" cy="5312036"/>
          </a:xfrm>
        </p:spPr>
      </p:pic>
    </p:spTree>
    <p:extLst>
      <p:ext uri="{BB962C8B-B14F-4D97-AF65-F5344CB8AC3E}">
        <p14:creationId xmlns:p14="http://schemas.microsoft.com/office/powerpoint/2010/main" val="1885252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BBA25F0-A1D9-9728-2960-D526551455B2}"/>
              </a:ext>
            </a:extLst>
          </p:cNvPr>
          <p:cNvSpPr/>
          <p:nvPr/>
        </p:nvSpPr>
        <p:spPr>
          <a:xfrm>
            <a:off x="7140383" y="1799172"/>
            <a:ext cx="336176" cy="59839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Function Basics - Definition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4210E-7AC1-784C-9070-4BF8982FF0D6}"/>
              </a:ext>
            </a:extLst>
          </p:cNvPr>
          <p:cNvSpPr txBox="1"/>
          <p:nvPr/>
        </p:nvSpPr>
        <p:spPr>
          <a:xfrm>
            <a:off x="770019" y="4375926"/>
            <a:ext cx="10651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buFont typeface="Arial" panose="020B0604020202020204" pitchFamily="34" charset="0"/>
              <a:buChar char="•"/>
            </a:pPr>
            <a:r>
              <a:rPr lang="en-US" sz="2800" dirty="0"/>
              <a:t>Function statements include ALL nested statements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20" y="1907890"/>
            <a:ext cx="106519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buFont typeface="Arial" panose="020B0604020202020204" pitchFamily="34" charset="0"/>
              <a:buChar char="•"/>
            </a:pPr>
            <a:r>
              <a:rPr lang="en-US" sz="2800" dirty="0"/>
              <a:t>Syntax: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  <a:r>
              <a:rPr lang="en-US" sz="2800" b="1" dirty="0">
                <a:solidFill>
                  <a:srgbClr val="7030A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def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function_name(parameters):</a:t>
            </a:r>
            <a:r>
              <a:rPr lang="en-US" sz="2800" dirty="0">
                <a:solidFill>
                  <a:srgbClr val="C00000"/>
                </a:solidFill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</a:t>
            </a: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3A356D-8D92-131C-B3FF-0B055963D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666" y="2786938"/>
            <a:ext cx="6457950" cy="971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863707-234F-8831-9F0E-F0F34E843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679" y="4927900"/>
            <a:ext cx="3246349" cy="14370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9790D9-1AAB-DD71-9DA8-DA9784B11148}"/>
              </a:ext>
            </a:extLst>
          </p:cNvPr>
          <p:cNvSpPr txBox="1"/>
          <p:nvPr/>
        </p:nvSpPr>
        <p:spPr>
          <a:xfrm>
            <a:off x="5667935" y="5184774"/>
            <a:ext cx="5150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 other words, the function statement goes from the `d` in `def` all the way to the close-quotation mark (”) in “Non-positive”</a:t>
            </a:r>
          </a:p>
        </p:txBody>
      </p:sp>
    </p:spTree>
    <p:extLst>
      <p:ext uri="{BB962C8B-B14F-4D97-AF65-F5344CB8AC3E}">
        <p14:creationId xmlns:p14="http://schemas.microsoft.com/office/powerpoint/2010/main" val="2335419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433D85-09A1-20CC-1E81-A17AF2315682}"/>
              </a:ext>
            </a:extLst>
          </p:cNvPr>
          <p:cNvSpPr/>
          <p:nvPr/>
        </p:nvSpPr>
        <p:spPr>
          <a:xfrm>
            <a:off x="6492683" y="1780799"/>
            <a:ext cx="336176" cy="59839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048068-567C-0617-FCB9-A300E9C97DD6}"/>
              </a:ext>
            </a:extLst>
          </p:cNvPr>
          <p:cNvSpPr/>
          <p:nvPr/>
        </p:nvSpPr>
        <p:spPr>
          <a:xfrm>
            <a:off x="10670236" y="4827492"/>
            <a:ext cx="336176" cy="59839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Calling </a:t>
            </a:r>
            <a:r>
              <a:rPr lang="en-CA" dirty="0">
                <a:latin typeface="Arial" panose="020B0604020202020204" pitchFamily="34" charset="0"/>
              </a:rPr>
              <a:t>📞 </a:t>
            </a:r>
            <a:r>
              <a:rPr lang="en-CA" dirty="0"/>
              <a:t>Functions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4210E-7AC1-784C-9070-4BF8982FF0D6}"/>
              </a:ext>
            </a:extLst>
          </p:cNvPr>
          <p:cNvSpPr txBox="1"/>
          <p:nvPr/>
        </p:nvSpPr>
        <p:spPr>
          <a:xfrm>
            <a:off x="770021" y="4784203"/>
            <a:ext cx="10651958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92D050"/>
                </a:solidFill>
              </a:rPr>
              <a:t>“Alice”</a:t>
            </a:r>
            <a:r>
              <a:rPr lang="en-US" sz="2800" dirty="0"/>
              <a:t> is the argument that corresponds to the parameter </a:t>
            </a:r>
            <a:r>
              <a:rPr lang="en-US" sz="2800" dirty="0">
                <a:highlight>
                  <a:srgbClr val="DDDDDD"/>
                </a:highlight>
              </a:rPr>
              <a:t>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name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</a:rPr>
              <a:t>   </a:t>
            </a:r>
            <a:endParaRPr lang="en-US" sz="2800" dirty="0">
              <a:highlight>
                <a:srgbClr val="DDDDDD"/>
              </a:highlight>
            </a:endParaRP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Function call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</a:rPr>
              <a:t>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greet(“Alice”) </a:t>
            </a:r>
            <a:r>
              <a:rPr lang="en-US" sz="2800" dirty="0"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  <a:r>
              <a:rPr lang="en-US" sz="2800" dirty="0"/>
              <a:t>is an </a:t>
            </a:r>
            <a:r>
              <a:rPr lang="en-US" sz="2800" u="sng" dirty="0"/>
              <a:t>expression</a:t>
            </a:r>
            <a:r>
              <a:rPr lang="en-US" sz="2800" dirty="0"/>
              <a:t> that resolves to a string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20" y="1887720"/>
            <a:ext cx="106519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buFont typeface="Arial" panose="020B0604020202020204" pitchFamily="34" charset="0"/>
              <a:buChar char="•"/>
            </a:pPr>
            <a:r>
              <a:rPr lang="en-US" sz="2800" dirty="0"/>
              <a:t>Syntax: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function_name(arguments):  </a:t>
            </a:r>
            <a:r>
              <a:rPr lang="en-US" sz="2800" dirty="0">
                <a:solidFill>
                  <a:srgbClr val="C00000"/>
                </a:solidFill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</a:t>
            </a: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6CED5-1FFA-1FB8-AC95-99E73F6E3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031" y="2741582"/>
            <a:ext cx="645795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91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A72AA-E99C-63D9-ED15-43B2247D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Function Execution </a:t>
            </a:r>
            <a:r>
              <a:rPr lang="en-CA" dirty="0">
                <a:solidFill>
                  <a:srgbClr val="00B0F0"/>
                </a:solidFill>
              </a:rPr>
              <a:t>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9F412-C9EB-1509-A56B-3651AB15B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32" y="2057401"/>
            <a:ext cx="10515600" cy="5069846"/>
          </a:xfrm>
        </p:spPr>
        <p:txBody>
          <a:bodyPr/>
          <a:lstStyle/>
          <a:p>
            <a:r>
              <a:rPr lang="en-US" dirty="0"/>
              <a:t>Python reads scripts from </a:t>
            </a:r>
            <a:r>
              <a:rPr lang="en-US" dirty="0">
                <a:solidFill>
                  <a:srgbClr val="00B0F0"/>
                </a:solidFill>
              </a:rPr>
              <a:t>top</a:t>
            </a:r>
            <a:r>
              <a:rPr lang="en-US" dirty="0"/>
              <a:t> to </a:t>
            </a:r>
            <a:r>
              <a:rPr lang="en-US" dirty="0">
                <a:solidFill>
                  <a:srgbClr val="0070C0"/>
                </a:solidFill>
              </a:rPr>
              <a:t>bottom</a:t>
            </a:r>
          </a:p>
          <a:p>
            <a:endParaRPr lang="en-US" sz="2400" dirty="0"/>
          </a:p>
          <a:p>
            <a:r>
              <a:rPr lang="en-US" dirty="0"/>
              <a:t>When it encounters a function statement: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It registers the function’s location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It does NOT execute the function’s body</a:t>
            </a:r>
          </a:p>
          <a:p>
            <a:endParaRPr lang="en-US" sz="2400" dirty="0"/>
          </a:p>
          <a:p>
            <a:r>
              <a:rPr lang="en-US" sz="2400" dirty="0"/>
              <a:t>Function body only executes when the function is called</a:t>
            </a:r>
            <a:endParaRPr lang="en-CA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800850-A26F-1536-20D1-7220592DB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655" y="4486275"/>
            <a:ext cx="2924175" cy="23717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868F44-49E4-EBAB-D49F-2721315ED20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564658" y="95113"/>
            <a:ext cx="2552700" cy="231536"/>
          </a:xfrm>
          <a:prstGeom prst="rect">
            <a:avLst/>
          </a:prstGeom>
          <a:noFill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5ABCAA-5968-B2B5-8A76-A7400CD8B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4656" y="286305"/>
            <a:ext cx="2924175" cy="4295775"/>
          </a:xfrm>
          <a:prstGeom prst="rect">
            <a:avLst/>
          </a:prstGeom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B0F59757-0C94-23B2-4299-09FBAFA9385A}"/>
              </a:ext>
            </a:extLst>
          </p:cNvPr>
          <p:cNvSpPr/>
          <p:nvPr/>
        </p:nvSpPr>
        <p:spPr>
          <a:xfrm>
            <a:off x="8350624" y="94136"/>
            <a:ext cx="286873" cy="4452654"/>
          </a:xfrm>
          <a:prstGeom prst="down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08E7A65-43A5-B4C2-E97B-DCE40F5331C6}"/>
              </a:ext>
            </a:extLst>
          </p:cNvPr>
          <p:cNvSpPr/>
          <p:nvPr/>
        </p:nvSpPr>
        <p:spPr>
          <a:xfrm>
            <a:off x="9298642" y="1300190"/>
            <a:ext cx="1999406" cy="2834781"/>
          </a:xfrm>
          <a:custGeom>
            <a:avLst/>
            <a:gdLst>
              <a:gd name="connsiteX0" fmla="*/ 0 w 1932171"/>
              <a:gd name="connsiteY0" fmla="*/ 2780992 h 2851549"/>
              <a:gd name="connsiteX1" fmla="*/ 1680883 w 1932171"/>
              <a:gd name="connsiteY1" fmla="*/ 2787716 h 2851549"/>
              <a:gd name="connsiteX2" fmla="*/ 1916206 w 1932171"/>
              <a:gd name="connsiteY2" fmla="*/ 2101916 h 2851549"/>
              <a:gd name="connsiteX3" fmla="*/ 1600200 w 1932171"/>
              <a:gd name="connsiteY3" fmla="*/ 199157 h 2851549"/>
              <a:gd name="connsiteX4" fmla="*/ 248771 w 1932171"/>
              <a:gd name="connsiteY4" fmla="*/ 152092 h 2851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2171" h="2851549">
                <a:moveTo>
                  <a:pt x="0" y="2780992"/>
                </a:moveTo>
                <a:cubicBezTo>
                  <a:pt x="680757" y="2840943"/>
                  <a:pt x="1361515" y="2900895"/>
                  <a:pt x="1680883" y="2787716"/>
                </a:cubicBezTo>
                <a:cubicBezTo>
                  <a:pt x="2000251" y="2674537"/>
                  <a:pt x="1929653" y="2533343"/>
                  <a:pt x="1916206" y="2101916"/>
                </a:cubicBezTo>
                <a:cubicBezTo>
                  <a:pt x="1902759" y="1670489"/>
                  <a:pt x="1878106" y="524128"/>
                  <a:pt x="1600200" y="199157"/>
                </a:cubicBezTo>
                <a:cubicBezTo>
                  <a:pt x="1322294" y="-125814"/>
                  <a:pt x="785532" y="13139"/>
                  <a:pt x="248771" y="152092"/>
                </a:cubicBezTo>
              </a:path>
            </a:pathLst>
          </a:cu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35FD41-4B90-7D2D-9E35-ED1CE010B31A}"/>
              </a:ext>
            </a:extLst>
          </p:cNvPr>
          <p:cNvCxnSpPr>
            <a:cxnSpLocks/>
          </p:cNvCxnSpPr>
          <p:nvPr/>
        </p:nvCxnSpPr>
        <p:spPr>
          <a:xfrm flipH="1">
            <a:off x="9527240" y="1485008"/>
            <a:ext cx="8658" cy="7618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29E6E4D-87E7-0378-4FFF-FF5D3EA9466F}"/>
              </a:ext>
            </a:extLst>
          </p:cNvPr>
          <p:cNvSpPr txBox="1"/>
          <p:nvPr/>
        </p:nvSpPr>
        <p:spPr>
          <a:xfrm>
            <a:off x="10528350" y="5222856"/>
            <a:ext cx="47064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70C0"/>
                </a:solidFill>
              </a:rPr>
              <a:t>1</a:t>
            </a:r>
            <a:r>
              <a:rPr lang="en-US" sz="1300" baseline="30000" dirty="0">
                <a:solidFill>
                  <a:srgbClr val="0070C0"/>
                </a:solidFill>
              </a:rPr>
              <a:t>st</a:t>
            </a:r>
          </a:p>
          <a:p>
            <a:r>
              <a:rPr lang="en-US" sz="1300" dirty="0">
                <a:solidFill>
                  <a:srgbClr val="0070C0"/>
                </a:solidFill>
              </a:rPr>
              <a:t>2</a:t>
            </a:r>
            <a:r>
              <a:rPr lang="en-US" sz="1300" baseline="30000" dirty="0">
                <a:solidFill>
                  <a:srgbClr val="0070C0"/>
                </a:solidFill>
              </a:rPr>
              <a:t>nd</a:t>
            </a:r>
          </a:p>
          <a:p>
            <a:r>
              <a:rPr lang="en-US" sz="1300" dirty="0">
                <a:solidFill>
                  <a:srgbClr val="0070C0"/>
                </a:solidFill>
              </a:rPr>
              <a:t>3</a:t>
            </a:r>
            <a:r>
              <a:rPr lang="en-US" sz="1300" baseline="30000" dirty="0">
                <a:solidFill>
                  <a:srgbClr val="0070C0"/>
                </a:solidFill>
              </a:rPr>
              <a:t>rd</a:t>
            </a:r>
          </a:p>
          <a:p>
            <a:r>
              <a:rPr lang="en-US" sz="1300" dirty="0">
                <a:solidFill>
                  <a:srgbClr val="0070C0"/>
                </a:solidFill>
              </a:rPr>
              <a:t>4</a:t>
            </a:r>
            <a:r>
              <a:rPr lang="en-US" sz="1300" baseline="30000" dirty="0">
                <a:solidFill>
                  <a:srgbClr val="0070C0"/>
                </a:solidFill>
              </a:rPr>
              <a:t>th</a:t>
            </a:r>
            <a:endParaRPr lang="en-CA" sz="1300" baseline="30000" dirty="0">
              <a:solidFill>
                <a:srgbClr val="0070C0"/>
              </a:solidFill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2AEDEBF-B6A5-822F-2BD4-EAD3BCD79FA6}"/>
              </a:ext>
            </a:extLst>
          </p:cNvPr>
          <p:cNvSpPr/>
          <p:nvPr/>
        </p:nvSpPr>
        <p:spPr>
          <a:xfrm>
            <a:off x="9594476" y="1901924"/>
            <a:ext cx="1409699" cy="1009364"/>
          </a:xfrm>
          <a:custGeom>
            <a:avLst/>
            <a:gdLst>
              <a:gd name="connsiteX0" fmla="*/ 0 w 1409699"/>
              <a:gd name="connsiteY0" fmla="*/ 3940 h 1052810"/>
              <a:gd name="connsiteX1" fmla="*/ 1190065 w 1409699"/>
              <a:gd name="connsiteY1" fmla="*/ 131687 h 1052810"/>
              <a:gd name="connsiteX2" fmla="*/ 1311089 w 1409699"/>
              <a:gd name="connsiteY2" fmla="*/ 871275 h 1052810"/>
              <a:gd name="connsiteX3" fmla="*/ 107577 w 1409699"/>
              <a:gd name="connsiteY3" fmla="*/ 1052810 h 105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9699" h="1052810">
                <a:moveTo>
                  <a:pt x="0" y="3940"/>
                </a:moveTo>
                <a:cubicBezTo>
                  <a:pt x="485775" y="-4465"/>
                  <a:pt x="971550" y="-12869"/>
                  <a:pt x="1190065" y="131687"/>
                </a:cubicBezTo>
                <a:cubicBezTo>
                  <a:pt x="1408580" y="276243"/>
                  <a:pt x="1491504" y="717755"/>
                  <a:pt x="1311089" y="871275"/>
                </a:cubicBezTo>
                <a:cubicBezTo>
                  <a:pt x="1130674" y="1024796"/>
                  <a:pt x="619125" y="1038803"/>
                  <a:pt x="107577" y="1052810"/>
                </a:cubicBezTo>
              </a:path>
            </a:pathLst>
          </a:cu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A696DE6-DBA9-3F81-4802-6BBFBDF5D54D}"/>
              </a:ext>
            </a:extLst>
          </p:cNvPr>
          <p:cNvCxnSpPr>
            <a:cxnSpLocks/>
          </p:cNvCxnSpPr>
          <p:nvPr/>
        </p:nvCxnSpPr>
        <p:spPr>
          <a:xfrm flipH="1">
            <a:off x="9619127" y="2901434"/>
            <a:ext cx="76201" cy="7618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BDBB72DA-7D01-9A96-ECDE-1A69C111B6BD}"/>
              </a:ext>
            </a:extLst>
          </p:cNvPr>
          <p:cNvSpPr/>
          <p:nvPr/>
        </p:nvSpPr>
        <p:spPr>
          <a:xfrm>
            <a:off x="11058525" y="97116"/>
            <a:ext cx="430306" cy="248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FB155C-9FC6-F743-5279-9A022DA52019}"/>
              </a:ext>
            </a:extLst>
          </p:cNvPr>
          <p:cNvSpPr/>
          <p:nvPr/>
        </p:nvSpPr>
        <p:spPr>
          <a:xfrm>
            <a:off x="7247965" y="4046810"/>
            <a:ext cx="1316689" cy="724460"/>
          </a:xfrm>
          <a:custGeom>
            <a:avLst/>
            <a:gdLst>
              <a:gd name="connsiteX0" fmla="*/ 0 w 1403556"/>
              <a:gd name="connsiteY0" fmla="*/ 1089967 h 1089967"/>
              <a:gd name="connsiteX1" fmla="*/ 100853 w 1403556"/>
              <a:gd name="connsiteY1" fmla="*/ 780685 h 1089967"/>
              <a:gd name="connsiteX2" fmla="*/ 457200 w 1403556"/>
              <a:gd name="connsiteY2" fmla="*/ 296591 h 1089967"/>
              <a:gd name="connsiteX3" fmla="*/ 961464 w 1403556"/>
              <a:gd name="connsiteY3" fmla="*/ 20926 h 1089967"/>
              <a:gd name="connsiteX4" fmla="*/ 1358153 w 1403556"/>
              <a:gd name="connsiteY4" fmla="*/ 20926 h 1089967"/>
              <a:gd name="connsiteX5" fmla="*/ 1378323 w 1403556"/>
              <a:gd name="connsiteY5" fmla="*/ 34373 h 108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3556" h="1089967">
                <a:moveTo>
                  <a:pt x="0" y="1089967"/>
                </a:moveTo>
                <a:cubicBezTo>
                  <a:pt x="12326" y="1001440"/>
                  <a:pt x="24653" y="912914"/>
                  <a:pt x="100853" y="780685"/>
                </a:cubicBezTo>
                <a:cubicBezTo>
                  <a:pt x="177053" y="648456"/>
                  <a:pt x="313765" y="423218"/>
                  <a:pt x="457200" y="296591"/>
                </a:cubicBezTo>
                <a:cubicBezTo>
                  <a:pt x="600635" y="169964"/>
                  <a:pt x="811305" y="66870"/>
                  <a:pt x="961464" y="20926"/>
                </a:cubicBezTo>
                <a:cubicBezTo>
                  <a:pt x="1111623" y="-25018"/>
                  <a:pt x="1288677" y="18685"/>
                  <a:pt x="1358153" y="20926"/>
                </a:cubicBezTo>
                <a:cubicBezTo>
                  <a:pt x="1427629" y="23167"/>
                  <a:pt x="1402976" y="28770"/>
                  <a:pt x="1378323" y="34373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94FD776-1DCB-27C5-F35E-BDC9BD1AD042}"/>
              </a:ext>
            </a:extLst>
          </p:cNvPr>
          <p:cNvCxnSpPr>
            <a:cxnSpLocks/>
          </p:cNvCxnSpPr>
          <p:nvPr/>
        </p:nvCxnSpPr>
        <p:spPr>
          <a:xfrm flipV="1">
            <a:off x="8534259" y="4065494"/>
            <a:ext cx="130123" cy="224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995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2788" cy="1325563"/>
          </a:xfrm>
        </p:spPr>
        <p:txBody>
          <a:bodyPr>
            <a:normAutofit/>
          </a:bodyPr>
          <a:lstStyle/>
          <a:p>
            <a:r>
              <a:rPr lang="en-CA" dirty="0"/>
              <a:t>Function Parameters and Return 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20" y="1672558"/>
            <a:ext cx="10975986" cy="3701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Parameters allow functions to work with different inputs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Return statements specify the output of a function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Multiple values can be returned if you want, just put a comma (,)</a:t>
            </a:r>
          </a:p>
          <a:p>
            <a:pPr marL="69215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Example: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EC09E9-0413-618E-7C56-520BDB9FC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275" y="4117750"/>
            <a:ext cx="646747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5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400" dirty="0">
                <a:latin typeface="Arial" panose="020B0604020202020204" pitchFamily="34" charset="0"/>
              </a:rPr>
              <a:t>🐍 </a:t>
            </a:r>
            <a:r>
              <a:rPr lang="en-CA" dirty="0"/>
              <a:t>But </a:t>
            </a:r>
            <a:r>
              <a:rPr lang="en-CA" b="1" dirty="0"/>
              <a:t>why</a:t>
            </a:r>
            <a:r>
              <a:rPr lang="en-CA" dirty="0"/>
              <a:t> functions?? </a:t>
            </a:r>
            <a:r>
              <a:rPr lang="en-CA" sz="4400" dirty="0">
                <a:latin typeface="Arial" panose="020B0604020202020204" pitchFamily="34" charset="0"/>
              </a:rPr>
              <a:t>🐍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699531" y="1659285"/>
            <a:ext cx="112395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Function statements encapsulate (group together) multiple statements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 </a:t>
            </a:r>
            <a:r>
              <a:rPr lang="en-US" sz="2800" dirty="0">
                <a:solidFill>
                  <a:srgbClr val="C00000"/>
                </a:solidFill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</a:t>
            </a:r>
          </a:p>
          <a:p>
            <a:pPr marL="69215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Functions promote code organization and readability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Example:</a:t>
            </a:r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054A31-8CCF-260B-F4C0-A382882D9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557" y="4226734"/>
            <a:ext cx="6467475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285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2788" cy="1325563"/>
          </a:xfrm>
        </p:spPr>
        <p:txBody>
          <a:bodyPr>
            <a:normAutofit/>
          </a:bodyPr>
          <a:lstStyle/>
          <a:p>
            <a:r>
              <a:rPr lang="en-CA" sz="4400" dirty="0">
                <a:latin typeface="Arial" panose="020B0604020202020204" pitchFamily="34" charset="0"/>
              </a:rPr>
              <a:t>🐍 </a:t>
            </a:r>
            <a:r>
              <a:rPr lang="en-CA" dirty="0"/>
              <a:t>Code Reusability </a:t>
            </a:r>
            <a:r>
              <a:rPr lang="en-CA" sz="4400" dirty="0">
                <a:latin typeface="Arial" panose="020B0604020202020204" pitchFamily="34" charset="0"/>
              </a:rPr>
              <a:t>🐍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18" y="1497755"/>
            <a:ext cx="1097598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Write once, use many times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Reduces code duplication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Improves maintainability of your programs</a:t>
            </a:r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398FE-1B75-08F7-28AA-03961B9AC7B5}"/>
              </a:ext>
            </a:extLst>
          </p:cNvPr>
          <p:cNvSpPr txBox="1"/>
          <p:nvPr/>
        </p:nvSpPr>
        <p:spPr>
          <a:xfrm>
            <a:off x="1019167" y="4181600"/>
            <a:ext cx="2286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/>
              <a:t>Example: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864CA9-4C3C-6134-7C92-5C4098256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611" y="4228302"/>
            <a:ext cx="6505575" cy="2085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F7CFCB-CD8A-DC55-D350-6715D7BD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914" y="365125"/>
            <a:ext cx="2031090" cy="20310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536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2788" cy="1325563"/>
          </a:xfrm>
        </p:spPr>
        <p:txBody>
          <a:bodyPr>
            <a:normAutofit/>
          </a:bodyPr>
          <a:lstStyle/>
          <a:p>
            <a:r>
              <a:rPr lang="en-CA" dirty="0"/>
              <a:t>Function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19" y="1504479"/>
            <a:ext cx="1097598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Variables defined inside the functions are local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Local variables are not accessible outside the function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398FE-1B75-08F7-28AA-03961B9AC7B5}"/>
              </a:ext>
            </a:extLst>
          </p:cNvPr>
          <p:cNvSpPr txBox="1"/>
          <p:nvPr/>
        </p:nvSpPr>
        <p:spPr>
          <a:xfrm>
            <a:off x="1006288" y="3511902"/>
            <a:ext cx="2286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/>
              <a:t>Example: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56143E-FC72-E39B-5331-4D2F048A0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562" y="3521332"/>
            <a:ext cx="6438900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9C1B08-039D-3298-02D3-85A9FADE87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458" y="4381288"/>
            <a:ext cx="1956547" cy="19565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6282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CC0DFC-399D-53DF-758E-B7D94EA7936F}"/>
              </a:ext>
            </a:extLst>
          </p:cNvPr>
          <p:cNvSpPr/>
          <p:nvPr/>
        </p:nvSpPr>
        <p:spPr>
          <a:xfrm>
            <a:off x="7738773" y="1552945"/>
            <a:ext cx="336176" cy="59839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4DC087D-0F0A-6174-3DB2-B35BC22E2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2788" cy="1325563"/>
          </a:xfrm>
        </p:spPr>
        <p:txBody>
          <a:bodyPr>
            <a:normAutofit/>
          </a:bodyPr>
          <a:lstStyle/>
          <a:p>
            <a:r>
              <a:rPr lang="en-CA" dirty="0"/>
              <a:t>Best practices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64826-51AF-5705-4A37-8ED7D21CCC2E}"/>
              </a:ext>
            </a:extLst>
          </p:cNvPr>
          <p:cNvSpPr txBox="1"/>
          <p:nvPr/>
        </p:nvSpPr>
        <p:spPr>
          <a:xfrm>
            <a:off x="770018" y="1504479"/>
            <a:ext cx="1117096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 descriptive names like:  </a:t>
            </a:r>
            <a:r>
              <a:rPr lang="en-US" sz="2800" dirty="0">
                <a:solidFill>
                  <a:srgbClr val="C00000"/>
                </a:solidFill>
                <a:highlight>
                  <a:srgbClr val="DDDDDD"/>
                </a:highlight>
                <a:latin typeface="Dubai Light" panose="020B0303030403030204" pitchFamily="34" charset="-78"/>
                <a:cs typeface="Dubai Light" panose="020B0303030403030204" pitchFamily="34" charset="-78"/>
              </a:rPr>
              <a:t> calculate_area()	 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Keep functions short and focused on a single task</a:t>
            </a:r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 comments (#) or docstrings ('''  ''') to document complex functions</a:t>
            </a:r>
          </a:p>
          <a:p>
            <a:pPr marL="114935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9215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C00000"/>
              </a:solidFill>
              <a:highlight>
                <a:srgbClr val="DDDDDD"/>
              </a:highligh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398FE-1B75-08F7-28AA-03961B9AC7B5}"/>
              </a:ext>
            </a:extLst>
          </p:cNvPr>
          <p:cNvSpPr txBox="1"/>
          <p:nvPr/>
        </p:nvSpPr>
        <p:spPr>
          <a:xfrm>
            <a:off x="1006288" y="3705082"/>
            <a:ext cx="4567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800" dirty="0"/>
              <a:t>Docstring example: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CD94D8-922F-47BC-94E3-F4DFF6EE2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180" y="4228302"/>
            <a:ext cx="733425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02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1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315</Words>
  <Application>Microsoft Office PowerPoint</Application>
  <PresentationFormat>Widescreen</PresentationFormat>
  <Paragraphs>62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Calibri</vt:lpstr>
      <vt:lpstr>Century Gothic</vt:lpstr>
      <vt:lpstr>Dubai Light</vt:lpstr>
      <vt:lpstr>Office Theme</vt:lpstr>
      <vt:lpstr>PowerPoint Presentation</vt:lpstr>
      <vt:lpstr>Function Basics - Definition</vt:lpstr>
      <vt:lpstr>Calling 📞 Functions</vt:lpstr>
      <vt:lpstr>Function Execution Flow</vt:lpstr>
      <vt:lpstr>Function Parameters and Return Values</vt:lpstr>
      <vt:lpstr>🐍 But why functions?? 🐍</vt:lpstr>
      <vt:lpstr>🐍 Code Reusability 🐍</vt:lpstr>
      <vt:lpstr>Function Scope</vt:lpstr>
      <vt:lpstr>Best practices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Bobby Connolly</dc:creator>
  <cp:lastModifiedBy>Bobby Connolly</cp:lastModifiedBy>
  <cp:revision>35</cp:revision>
  <dcterms:created xsi:type="dcterms:W3CDTF">2024-08-24T17:15:48Z</dcterms:created>
  <dcterms:modified xsi:type="dcterms:W3CDTF">2024-09-14T17:08:56Z</dcterms:modified>
</cp:coreProperties>
</file>

<file path=docProps/thumbnail.jpeg>
</file>